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8" r:id="rId5"/>
    <p:sldId id="262"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9756576" cy="6858000"/>
          </a:xfrm>
          <a:prstGeom prst="rect">
            <a:avLst/>
          </a:prstGeom>
        </p:spPr>
      </p:pic>
      <p:sp>
        <p:nvSpPr>
          <p:cNvPr id="2" name="Title 1"/>
          <p:cNvSpPr>
            <a:spLocks noGrp="1"/>
          </p:cNvSpPr>
          <p:nvPr>
            <p:ph type="ctrTitle"/>
          </p:nvPr>
        </p:nvSpPr>
        <p:spPr>
          <a:xfrm>
            <a:off x="1477888" y="-675456"/>
            <a:ext cx="8206680" cy="2952328"/>
          </a:xfrm>
        </p:spPr>
        <p:txBody>
          <a:bodyPr>
            <a:normAutofit/>
          </a:bodyPr>
          <a:lstStyle/>
          <a:p>
            <a:pPr algn="ctr"/>
            <a:r>
              <a:rPr lang="ar-IQ" sz="4000" dirty="0" smtClean="0">
                <a:solidFill>
                  <a:srgbClr val="C00000"/>
                </a:solidFill>
              </a:rPr>
              <a:t>جامعة بنها- كلية الآداب - قسم الإعلام</a:t>
            </a:r>
            <a:br>
              <a:rPr lang="ar-IQ" sz="4000" dirty="0" smtClean="0">
                <a:solidFill>
                  <a:srgbClr val="C00000"/>
                </a:solidFill>
              </a:rPr>
            </a:br>
            <a:r>
              <a:rPr lang="ar-IQ" sz="4000" dirty="0" smtClean="0">
                <a:solidFill>
                  <a:srgbClr val="C00000"/>
                </a:solidFill>
              </a:rPr>
              <a:t>الفرقة الرابعة – المادة: إخراج صحفى متقدم المحاضرة </a:t>
            </a:r>
            <a:r>
              <a:rPr lang="ar-IQ" sz="4000" dirty="0" smtClean="0">
                <a:solidFill>
                  <a:srgbClr val="C00000"/>
                </a:solidFill>
              </a:rPr>
              <a:t>الخامسة</a:t>
            </a:r>
            <a:endParaRPr lang="ar-IQ" sz="40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 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624736"/>
          </a:xfrm>
        </p:spPr>
        <p:txBody>
          <a:bodyPr>
            <a:noAutofit/>
          </a:bodyPr>
          <a:lstStyle/>
          <a:p>
            <a:r>
              <a:rPr lang="ar-EG" sz="3600" b="1" u="sng" dirty="0"/>
              <a:t>الأغلفة الداخلية والملفات:</a:t>
            </a:r>
            <a:endParaRPr lang="en-US" sz="3600" b="1" dirty="0"/>
          </a:p>
          <a:p>
            <a:r>
              <a:rPr lang="ar-EG" sz="3600" dirty="0"/>
              <a:t>وهى بمثابة أغلفة تكرارية أخرى داخل المجلة بحيث قد نجد غلافاً للفن أو السياسة أو الرياضة أو الصحة والطب والاقتصاد أو العلوم والتكنولوجيا أو الأدب والثقافة أو أبواب ثابتة أخرى.</a:t>
            </a:r>
            <a:endParaRPr lang="en-US" sz="3600" b="1" dirty="0"/>
          </a:p>
          <a:p>
            <a:r>
              <a:rPr lang="ar-EG" sz="3600" b="1" u="sng" dirty="0"/>
              <a:t>إخراج  الملفات:</a:t>
            </a:r>
            <a:endParaRPr lang="en-US" sz="3600" b="1" dirty="0"/>
          </a:p>
          <a:p>
            <a:r>
              <a:rPr lang="ar-EG" sz="3600" dirty="0"/>
              <a:t>عند تصميم الملفات الداخلية للمجلة والصحيفة لابد من مراعاة الربط بين مجموعة من العناصر إضافة إلى أسس التصميم الفنى ومن هذه العناصر</a:t>
            </a:r>
            <a:r>
              <a:rPr lang="ar-EG" sz="3600" dirty="0" smtClean="0"/>
              <a:t>:</a:t>
            </a:r>
            <a:endParaRPr lang="en-US" sz="3600" b="1"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pPr lvl="0"/>
            <a:r>
              <a:rPr lang="ar-EG" sz="4000" dirty="0"/>
              <a:t>الربط بين موضوعات الملف من خلال الصور الرئيسية التى يمكن تكرارها بصفحات الملف كوثيقة خاصة لموضوعاته ومن خلال العنوان الواحد الصغير والمتكرر للملف كذلك يمكن الربط من خلال الأرضية اللونية الموحدة لموضوعات الملف وكذلك الأسهم الإشارية الدالة والصور والرسوم والمعالجات التيبوغرافية التى تعكس قدراً </a:t>
            </a:r>
            <a:r>
              <a:rPr lang="ar-EG" sz="4000" dirty="0" smtClean="0"/>
              <a:t>من </a:t>
            </a:r>
            <a:r>
              <a:rPr lang="ar-EG" sz="4000" dirty="0"/>
              <a:t>الوحدة والتنوع أو التباين فى سياق الملف الواحد وذلك لتحقيق هدفين: </a:t>
            </a:r>
            <a:endParaRPr lang="en-US" sz="4000" b="1" dirty="0"/>
          </a:p>
          <a:p>
            <a:endParaRPr lang="en-US" sz="40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lvl="0"/>
            <a:r>
              <a:rPr lang="ar-EG" sz="3600" dirty="0"/>
              <a:t>الوحدة والتنوع أو التباين فى سياق الملف الواحد وذلك لتحقيق هدفين: </a:t>
            </a:r>
            <a:endParaRPr lang="en-US" sz="3600" b="1" dirty="0"/>
          </a:p>
          <a:p>
            <a:r>
              <a:rPr lang="ar-EG" sz="3600" dirty="0"/>
              <a:t>الأول : المحافظة على عين القارئ دائماً داخل الملف.</a:t>
            </a:r>
            <a:endParaRPr lang="en-US" sz="3600" b="1" dirty="0"/>
          </a:p>
          <a:p>
            <a:r>
              <a:rPr lang="ar-EG" sz="3600" dirty="0"/>
              <a:t>الثانى : عدم التشتيت البصرى للقارئ بمعالجات إخراج ية مبالغ فيها لا تجعل من الملف وحدة واحدة، ولا تحقق له الهوية البصرية المرغوبة. </a:t>
            </a:r>
            <a:endParaRPr lang="en-US" sz="3600" b="1" dirty="0"/>
          </a:p>
          <a:p>
            <a:r>
              <a:rPr lang="ar-EG" sz="3600" dirty="0"/>
              <a:t>وكذلك يمكن تحقيق الربط بين وحدات الملف الصحفى الواحد فى المجلة من خلال الشعار البصرى أو الموتيفة </a:t>
            </a:r>
            <a:r>
              <a:rPr lang="en-US" sz="3600" i="1" dirty="0"/>
              <a:t>Motive</a:t>
            </a:r>
            <a:r>
              <a:rPr lang="ar-EG" sz="3600" dirty="0"/>
              <a:t> الذى يمثل أيقونة </a:t>
            </a:r>
            <a:r>
              <a:rPr lang="en-US" sz="3600" i="1" dirty="0"/>
              <a:t>Icon</a:t>
            </a:r>
            <a:r>
              <a:rPr lang="ar-EG" sz="3600" dirty="0"/>
              <a:t> بصرية رابطة لرءوس الصفحات وعناوينها ومحتوياتها. </a:t>
            </a:r>
            <a:endParaRPr lang="en-US" sz="3600" b="1" dirty="0"/>
          </a:p>
          <a:p>
            <a:r>
              <a:rPr lang="ar-EG" sz="3600" dirty="0"/>
              <a:t>ويمكن تحقيق الربط من خلال الخطوط الطولية والعرضية التى يمكن توحيد سمكها ولونها بحيث تمثل خطوط إرشادية على اتصال الملف رغم اختلاف موضوعاته. </a:t>
            </a:r>
            <a:endParaRPr lang="en-US" sz="3600" b="1" dirty="0"/>
          </a:p>
          <a:p>
            <a:endParaRPr lang="en-US" sz="3600" dirty="0"/>
          </a:p>
          <a:p>
            <a:pPr lvl="0"/>
            <a:endParaRPr lang="en-US" sz="3400" b="1" dirty="0"/>
          </a:p>
        </p:txBody>
      </p:sp>
    </p:spTree>
    <p:extLst>
      <p:ext uri="{BB962C8B-B14F-4D97-AF65-F5344CB8AC3E}">
        <p14:creationId xmlns:p14="http://schemas.microsoft.com/office/powerpoint/2010/main" val="2654171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lvl="0"/>
            <a:r>
              <a:rPr lang="ar-EG" sz="2800" dirty="0"/>
              <a:t>الإبراز بالتنوع داخل الملف، بحيث يهدف هذا الأسلوب الاخراجى إلى التركيز على فتحة الملف، أولى صفحاته مقدمة الموضوع،  عنوانه أرضيته وتقديم طرق متنوعة فى الإبراز تسهم بدورها فى جذب إنتباه القارئ ورفع درجة مقروئية الملف تطبيقاً لمبدأ الخطاب يقرأ من عنوانه" كذلك تسهم الطريقة التى تقدم بها المجلة الأسماء فريق التحرير الملف أو الحملة الصحفية مع تثبيت أشكال وأحجام أبناط المحررين فى أعطاء انطباع شكلى جيد على أن هناك خطة وراء هذا العمل وأن هذه الخطة هي مزيج بين الجهد تحريرى والاخراجى معاً وبحيث يأتى الملف ككل متماسك شكلاً ومضموناً. </a:t>
            </a:r>
            <a:endParaRPr lang="ar-IQ" sz="2800" dirty="0" smtClean="0"/>
          </a:p>
          <a:p>
            <a:r>
              <a:rPr lang="ar-EG" sz="2800" dirty="0"/>
              <a:t>يتم إخراج  الملفات بالمجلة بخصوصية تميزه عن إخراج  الملفات فى الصحيفة وذلك نظراً لطبيعة المجلة من حيث قطع  المجلة واستخدام الألوان وكذلك وسائل الربط التى تربط صفحات الملف بالمجلة كنوع خط العناوين الرئيسية والثانوية وكذلك خط المقدمة وأيضاً خط متون الموضوعات بالمجلة وهناك عدة عناصر تميز إخراج  الملف بالمجلة وهى كالتالى: </a:t>
            </a:r>
            <a:endParaRPr lang="en-US" sz="2800" b="1" dirty="0"/>
          </a:p>
          <a:p>
            <a:pPr lvl="0"/>
            <a:endParaRPr lang="en-US" sz="2800" b="1" dirty="0"/>
          </a:p>
          <a:p>
            <a:pPr lvl="0"/>
            <a:endParaRPr lang="en-US" sz="28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r>
              <a:rPr lang="ar-EG" sz="2800" dirty="0"/>
              <a:t> </a:t>
            </a:r>
            <a:r>
              <a:rPr lang="ar-EG" sz="2800" b="1" dirty="0"/>
              <a:t>الأرضيات</a:t>
            </a:r>
            <a:endParaRPr lang="en-US" sz="2800" b="1" dirty="0"/>
          </a:p>
          <a:p>
            <a:r>
              <a:rPr lang="ar-EG" sz="2800" dirty="0"/>
              <a:t>تتميز المجلات بإمكانية استخدام الأرضيات على كامل صفحات الملف ذلك لأن قطع المجلة يسمح باستخدام الأرضيات على مساحة الصفحة كلها دون أن يسبب ذلك فى إجهاد لبصر القارئ وهذه ميزة تنفرد بها المجلة عنها فى الصحيفة فلو تخيلنا إننا قد  استخدمنا أرضية لصفحات الملف بالصحيفة فماذا سوف يكون الحال ستقلل الأرضية من وضوح حروف المتن وتقليل من سرعة القراءة هذا بالإضافة إلى أن للمجلة ميزة أخرى تسمح لها باستخدام الأرضيات وهو عامل اللون فاللون فى الأرضيات المستخدمة فى المجلة أفضل في الاستخدام لوضوحه على صفحات المجلة عنها فى الصحيفة ويرجع ذلك للتقنية الحديثة والفائقة فى طباعة المجلات</a:t>
            </a:r>
            <a:endParaRPr lang="ar-YE" sz="2800" b="1" dirty="0">
              <a:solidFill>
                <a:srgbClr val="C00000"/>
              </a:solidFill>
            </a:endParaRPr>
          </a:p>
          <a:p>
            <a:r>
              <a:rPr lang="ar-IQ" sz="2600" dirty="0" smtClean="0">
                <a:solidFill>
                  <a:srgbClr val="C00000"/>
                </a:solidFill>
              </a:rPr>
              <a:t>وإلى </a:t>
            </a:r>
            <a:r>
              <a:rPr lang="ar-IQ" sz="2600" dirty="0" smtClean="0">
                <a:solidFill>
                  <a:srgbClr val="C00000"/>
                </a:solidFill>
              </a:rPr>
              <a:t>اللقاء فى محاضرة أخرى </a:t>
            </a:r>
          </a:p>
          <a:p>
            <a:r>
              <a:rPr lang="ar-IQ" sz="2600" dirty="0" smtClean="0">
                <a:solidFill>
                  <a:srgbClr val="C00000"/>
                </a:solidFill>
              </a:rPr>
              <a:t>خالص تحياتى</a:t>
            </a:r>
          </a:p>
          <a:p>
            <a:pPr lvl="0"/>
            <a:endParaRPr lang="en-US" sz="2600" b="1"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426</TotalTime>
  <Words>379</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جامعة بنها- كلية الآداب - قسم الإعلام الفرقة الرابعة – المادة: إخراج صحفى متقدم المحاضرة الخامسة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89</cp:revision>
  <dcterms:created xsi:type="dcterms:W3CDTF">2020-03-17T06:10:57Z</dcterms:created>
  <dcterms:modified xsi:type="dcterms:W3CDTF">2021-01-05T01:03:38Z</dcterms:modified>
</cp:coreProperties>
</file>